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725" r:id="rId1"/>
  </p:sldMasterIdLst>
  <p:notesMasterIdLst>
    <p:notesMasterId r:id="rId8"/>
  </p:notesMasterIdLst>
  <p:handoutMasterIdLst>
    <p:handoutMasterId r:id="rId9"/>
  </p:handoutMasterIdLst>
  <p:sldIdLst>
    <p:sldId id="962" r:id="rId2"/>
    <p:sldId id="1054" r:id="rId3"/>
    <p:sldId id="1057" r:id="rId4"/>
    <p:sldId id="1052" r:id="rId5"/>
    <p:sldId id="1058" r:id="rId6"/>
    <p:sldId id="1056" r:id="rId7"/>
  </p:sldIdLst>
  <p:sldSz cx="9144000" cy="6858000" type="screen4x3"/>
  <p:notesSz cx="9926638" cy="6797675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Chaparin" initials="An" lastIdx="14" clrIdx="0"/>
  <p:cmAuthor id="1" name="permyakovr" initials="PR" lastIdx="11" clrIdx="1"/>
  <p:cmAuthor id="2" name="Роман Пермяков" initials="РП" lastIdx="2" clrIdx="2"/>
  <p:cmAuthor id="3" name="permyakovr" initials="p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F5523"/>
    <a:srgbClr val="E7A885"/>
    <a:srgbClr val="0070C0"/>
    <a:srgbClr val="000000"/>
    <a:srgbClr val="FFC000"/>
    <a:srgbClr val="92D050"/>
    <a:srgbClr val="FF0000"/>
    <a:srgbClr val="3CB271"/>
    <a:srgbClr val="0000FF"/>
    <a:srgbClr val="8A331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2" autoAdjust="0"/>
    <p:restoredTop sz="92874" autoAdjust="0"/>
  </p:normalViewPr>
  <p:slideViewPr>
    <p:cSldViewPr>
      <p:cViewPr varScale="1">
        <p:scale>
          <a:sx n="119" d="100"/>
          <a:sy n="119" d="100"/>
        </p:scale>
        <p:origin x="-1560" y="-108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0" y="32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04"/>
    </p:cViewPr>
  </p:sorterViewPr>
  <p:notesViewPr>
    <p:cSldViewPr>
      <p:cViewPr varScale="1">
        <p:scale>
          <a:sx n="131" d="100"/>
          <a:sy n="131" d="100"/>
        </p:scale>
        <p:origin x="-1572" y="-84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3372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218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7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3372" y="6456218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13FA3245-C637-486E-A3B2-B56F81823D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70229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372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0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664" y="3228896"/>
            <a:ext cx="7941310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00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218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00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372" y="6456218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22FAFAB7-FB89-4EDB-B02D-23DE86DC2C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3272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9AD9D29-97E0-4E8C-B3D4-8B9B95BACBDF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 dirty="0">
              <a:solidFill>
                <a:srgbClr val="000000"/>
              </a:solidFill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5623372" y="6456218"/>
            <a:ext cx="4301543" cy="33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BCEA81C-2714-4511-9ED4-8630F845FA56}" type="slidenum">
              <a:rPr lang="ru-RU" altLang="ru-RU"/>
              <a:pPr algn="r" eaLnBrk="1" hangingPunct="1">
                <a:spcBef>
                  <a:spcPct val="0"/>
                </a:spcBef>
              </a:pPr>
              <a:t>2</a:t>
            </a:fld>
            <a:endParaRPr lang="ru-RU" altLang="ru-RU" dirty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5623372" y="6456218"/>
            <a:ext cx="4301543" cy="339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BCEA81C-2714-4511-9ED4-8630F845FA56}" type="slidenum">
              <a:rPr lang="ru-RU" altLang="ru-RU"/>
              <a:pPr algn="r" eaLnBrk="1" hangingPunct="1">
                <a:spcBef>
                  <a:spcPct val="0"/>
                </a:spcBef>
              </a:pPr>
              <a:t>3</a:t>
            </a:fld>
            <a:endParaRPr lang="ru-RU" altLang="ru-RU" dirty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53D4D-49F2-4BF3-967E-599751233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492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A5CD6-6C43-4E20-9799-7DE6F1F72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179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42980-B8E0-4FA7-A2CB-0B3256EF1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4620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63FD0-1977-429E-BA10-DF05381C96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6884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9A756-400F-40E7-A26C-116837D90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1574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F04E0-587F-4E2E-862E-762502A7A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1223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28F24-5800-4145-A2FC-4FFD8BA29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630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3DE0E-7826-460C-92FD-953996283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807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39E05-EE6D-42E8-946A-129E138015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6438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8C977-E468-46EF-B9F8-389758582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85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3F38A-CEAB-4E9B-ACFF-1397EBF0E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800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64734-A6F7-4657-B1F2-8E27F14D4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802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BBCB0-5B91-467C-9AC6-F7D92B80C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926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1ADD8-5305-41FB-AAC3-089DC54DF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96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85A88-547F-46F2-86E9-235CC9A7A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8580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AB7BB63-752F-4BD0-94B6-55DC30A61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013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24" descr="logo SyTech_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25209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85720" y="1714488"/>
            <a:ext cx="8572560" cy="264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ru-RU" altLang="ru-RU" b="1" dirty="0" smtClean="0">
                <a:solidFill>
                  <a:srgbClr val="000000"/>
                </a:solidFill>
              </a:rPr>
              <a:t>Программная задача</a:t>
            </a:r>
            <a:br>
              <a:rPr lang="ru-RU" altLang="ru-RU" b="1" dirty="0" smtClean="0">
                <a:solidFill>
                  <a:srgbClr val="000000"/>
                </a:solidFill>
              </a:rPr>
            </a:br>
            <a:r>
              <a:rPr lang="ru-RU" altLang="ru-RU" b="1" dirty="0" smtClean="0">
                <a:solidFill>
                  <a:srgbClr val="000000"/>
                </a:solidFill>
              </a:rPr>
              <a:t>«Поиск и маркировка сведений, содержащихся в АИС «Налог-3» </a:t>
            </a:r>
          </a:p>
        </p:txBody>
      </p:sp>
    </p:spTree>
    <p:extLst>
      <p:ext uri="{BB962C8B-B14F-4D97-AF65-F5344CB8AC3E}">
        <p14:creationId xmlns="" xmlns:p14="http://schemas.microsoft.com/office/powerpoint/2010/main" val="25292447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41" name="Rectangle 9"/>
          <p:cNvSpPr>
            <a:spLocks noChangeArrowheads="1"/>
          </p:cNvSpPr>
          <p:nvPr/>
        </p:nvSpPr>
        <p:spPr bwMode="auto">
          <a:xfrm>
            <a:off x="0" y="-12700"/>
            <a:ext cx="9144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Целевое назначение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53643" name="Rectangle 11"/>
          <p:cNvSpPr>
            <a:spLocks noChangeArrowheads="1"/>
          </p:cNvSpPr>
          <p:nvPr/>
        </p:nvSpPr>
        <p:spPr bwMode="auto">
          <a:xfrm>
            <a:off x="428596" y="1214422"/>
            <a:ext cx="8429684" cy="4857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None/>
            </a:pPr>
            <a:r>
              <a:rPr lang="ru-RU" alt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Интеллектуальный поиск сведений</a:t>
            </a:r>
            <a:r>
              <a:rPr lang="ru-RU" sz="2000" dirty="0" smtClean="0"/>
              <a:t>, содержащихся в разнородной информации </a:t>
            </a:r>
            <a:r>
              <a:rPr lang="ru-RU" alt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БД АИС «Налог-3»</a:t>
            </a:r>
            <a:r>
              <a:rPr lang="ru-RU" altLang="ru-RU" sz="2000" dirty="0" smtClean="0"/>
              <a:t>: </a:t>
            </a:r>
            <a:endParaRPr lang="en-US" altLang="ru-RU" sz="2000" dirty="0" smtClean="0"/>
          </a:p>
          <a:p>
            <a:pPr marL="358775" indent="-341313"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персональные данные, в т.ч. адресная, контактная информация, данные банковских счетов, паспортные данные и т.д. </a:t>
            </a:r>
          </a:p>
          <a:p>
            <a:pPr marL="358775" indent="-341313"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сведения о документах</a:t>
            </a:r>
          </a:p>
          <a:p>
            <a:pPr marL="358775" indent="-341313"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сведения об объектах налогообложения</a:t>
            </a: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None/>
            </a:pPr>
            <a:endParaRPr lang="ru-RU" alt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None/>
            </a:pPr>
            <a:r>
              <a:rPr lang="ru-RU" alt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Корректировка и обновление сведений </a:t>
            </a:r>
            <a:r>
              <a:rPr lang="ru-RU" alt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 </a:t>
            </a:r>
            <a:r>
              <a:rPr lang="ru-RU" alt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БД АИС «Налог-3»</a:t>
            </a:r>
            <a:r>
              <a:rPr lang="ru-RU" sz="2000" dirty="0" smtClean="0"/>
              <a:t>:</a:t>
            </a:r>
          </a:p>
          <a:p>
            <a:pPr marL="358775" indent="-341313"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интерактивно, в интерфейсе оператора</a:t>
            </a:r>
          </a:p>
          <a:p>
            <a:pPr marL="358775" indent="-341313"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автоматически по наборам заданных правил</a:t>
            </a:r>
            <a:endParaRPr lang="en-US" altLang="ru-RU" sz="2000" dirty="0" smtClean="0">
              <a:latin typeface="Arial" pitchFamily="34" charset="0"/>
              <a:cs typeface="Arial" pitchFamily="34" charset="0"/>
            </a:endParaRPr>
          </a:p>
          <a:p>
            <a:pPr marL="358775" indent="-341313" eaLnBrk="1" hangingPunct="1"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  <a:buFont typeface="Wingdings" pitchFamily="2" charset="2"/>
              <a:buChar char="ü"/>
            </a:pP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с возможностью отмены внесенных изменений</a:t>
            </a:r>
          </a:p>
        </p:txBody>
      </p:sp>
    </p:spTree>
    <p:extLst>
      <p:ext uri="{BB962C8B-B14F-4D97-AF65-F5344CB8AC3E}">
        <p14:creationId xmlns="" xmlns:p14="http://schemas.microsoft.com/office/powerpoint/2010/main" val="3184264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Прямоугольник 56"/>
          <p:cNvSpPr/>
          <p:nvPr/>
        </p:nvSpPr>
        <p:spPr bwMode="auto">
          <a:xfrm>
            <a:off x="214282" y="1428736"/>
            <a:ext cx="3071834" cy="385765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3641" name="Rectangle 9"/>
          <p:cNvSpPr>
            <a:spLocks noChangeArrowheads="1"/>
          </p:cNvSpPr>
          <p:nvPr/>
        </p:nvSpPr>
        <p:spPr bwMode="auto">
          <a:xfrm>
            <a:off x="0" y="-12700"/>
            <a:ext cx="9144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Схема информационного взаимодействия 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3" name="Соединительная линия уступом 12"/>
          <p:cNvCxnSpPr/>
          <p:nvPr/>
        </p:nvCxnSpPr>
        <p:spPr bwMode="auto">
          <a:xfrm rot="5400000">
            <a:off x="926831" y="3357562"/>
            <a:ext cx="1719762" cy="1588"/>
          </a:xfrm>
          <a:prstGeom prst="bentConnector3">
            <a:avLst>
              <a:gd name="adj1" fmla="val 50000"/>
            </a:avLst>
          </a:prstGeom>
          <a:solidFill>
            <a:srgbClr val="FFF5CB"/>
          </a:solidFill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5" name="Соединительная линия уступом 14"/>
          <p:cNvCxnSpPr>
            <a:stCxn id="67" idx="3"/>
            <a:endCxn id="37" idx="1"/>
          </p:cNvCxnSpPr>
          <p:nvPr/>
        </p:nvCxnSpPr>
        <p:spPr bwMode="auto">
          <a:xfrm>
            <a:off x="2928926" y="4609040"/>
            <a:ext cx="3000388" cy="1588"/>
          </a:xfrm>
          <a:prstGeom prst="bentConnector3">
            <a:avLst>
              <a:gd name="adj1" fmla="val 50000"/>
            </a:avLst>
          </a:prstGeom>
          <a:solidFill>
            <a:srgbClr val="FFF5CB"/>
          </a:solidFill>
          <a:ln w="76200" cap="flat" cmpd="sng" algn="ctr">
            <a:solidFill>
              <a:srgbClr val="AF5523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0" name="Соединительная линия уступом 35"/>
          <p:cNvCxnSpPr>
            <a:stCxn id="37" idx="0"/>
            <a:endCxn id="32" idx="2"/>
          </p:cNvCxnSpPr>
          <p:nvPr/>
        </p:nvCxnSpPr>
        <p:spPr bwMode="auto">
          <a:xfrm rot="5400000" flipH="1" flipV="1">
            <a:off x="6356634" y="3358871"/>
            <a:ext cx="1717137" cy="8"/>
          </a:xfrm>
          <a:prstGeom prst="bentConnector3">
            <a:avLst>
              <a:gd name="adj1" fmla="val 50000"/>
            </a:avLst>
          </a:prstGeom>
          <a:solidFill>
            <a:srgbClr val="FFF5CB"/>
          </a:solidFill>
          <a:ln w="76200" cap="flat" cmpd="sng" algn="ctr">
            <a:solidFill>
              <a:srgbClr val="AF5523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3" name="Соединительная линия уступом 35"/>
          <p:cNvCxnSpPr>
            <a:stCxn id="32" idx="1"/>
            <a:endCxn id="65" idx="3"/>
          </p:cNvCxnSpPr>
          <p:nvPr/>
        </p:nvCxnSpPr>
        <p:spPr bwMode="auto">
          <a:xfrm rot="10800000">
            <a:off x="3000364" y="2106086"/>
            <a:ext cx="2928958" cy="2625"/>
          </a:xfrm>
          <a:prstGeom prst="bentConnector3">
            <a:avLst>
              <a:gd name="adj1" fmla="val 50000"/>
            </a:avLst>
          </a:prstGeom>
          <a:solidFill>
            <a:srgbClr val="FFF5CB"/>
          </a:solidFill>
          <a:ln w="76200" cap="flat" cmpd="sng" algn="ctr">
            <a:solidFill>
              <a:srgbClr val="AF5523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3357554" y="1692463"/>
            <a:ext cx="214314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 smtClean="0"/>
              <a:t>4. </a:t>
            </a:r>
            <a:r>
              <a:rPr lang="ru-RU" sz="1400" dirty="0" smtClean="0"/>
              <a:t>Обновление данных </a:t>
            </a:r>
            <a:endParaRPr lang="ru-RU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3357554" y="4714884"/>
            <a:ext cx="214314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 smtClean="0"/>
              <a:t>2. </a:t>
            </a:r>
            <a:r>
              <a:rPr lang="ru-RU" sz="1400" dirty="0" smtClean="0"/>
              <a:t>Регламентное индексирование</a:t>
            </a:r>
            <a:endParaRPr lang="ru-RU" sz="1400" dirty="0"/>
          </a:p>
        </p:txBody>
      </p:sp>
      <p:sp>
        <p:nvSpPr>
          <p:cNvPr id="32" name="Скругленный прямоугольник 31"/>
          <p:cNvSpPr/>
          <p:nvPr/>
        </p:nvSpPr>
        <p:spPr bwMode="auto">
          <a:xfrm>
            <a:off x="5929322" y="1717113"/>
            <a:ext cx="2571768" cy="783193"/>
          </a:xfrm>
          <a:prstGeom prst="roundRect">
            <a:avLst/>
          </a:prstGeom>
          <a:gradFill flip="none" rotWithShape="1">
            <a:gsLst>
              <a:gs pos="0">
                <a:srgbClr val="AF5523"/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9050">
            <a:solidFill>
              <a:srgbClr val="AF552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Подборки сведений</a:t>
            </a:r>
            <a:endParaRPr lang="ru-RU" sz="2000" b="1" dirty="0"/>
          </a:p>
        </p:txBody>
      </p:sp>
      <p:sp>
        <p:nvSpPr>
          <p:cNvPr id="37" name="Скругленный прямоугольник 36"/>
          <p:cNvSpPr/>
          <p:nvPr/>
        </p:nvSpPr>
        <p:spPr bwMode="auto">
          <a:xfrm>
            <a:off x="5929314" y="4217443"/>
            <a:ext cx="2571768" cy="783193"/>
          </a:xfrm>
          <a:prstGeom prst="roundRect">
            <a:avLst/>
          </a:prstGeom>
          <a:gradFill flip="none" rotWithShape="1">
            <a:gsLst>
              <a:gs pos="0">
                <a:srgbClr val="AF5523"/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9050">
            <a:solidFill>
              <a:srgbClr val="AF552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/>
              <a:t>Нереляционное</a:t>
            </a:r>
            <a:r>
              <a:rPr lang="ru-RU" sz="2000" b="1" dirty="0" smtClean="0"/>
              <a:t> хранилище</a:t>
            </a:r>
            <a:endParaRPr lang="ru-RU" sz="2000" b="1" dirty="0"/>
          </a:p>
        </p:txBody>
      </p:sp>
      <p:sp>
        <p:nvSpPr>
          <p:cNvPr id="65" name="Скругленный прямоугольник 64"/>
          <p:cNvSpPr/>
          <p:nvPr/>
        </p:nvSpPr>
        <p:spPr bwMode="auto">
          <a:xfrm>
            <a:off x="428596" y="1714488"/>
            <a:ext cx="2571768" cy="783193"/>
          </a:xfrm>
          <a:prstGeom prst="roundRect">
            <a:avLst/>
          </a:prstGeom>
          <a:gradFill flip="none" rotWithShape="1">
            <a:gsLst>
              <a:gs pos="0">
                <a:srgbClr val="0070C0"/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БД АИС </a:t>
            </a:r>
          </a:p>
          <a:p>
            <a:pPr algn="ctr"/>
            <a:r>
              <a:rPr lang="ru-RU" sz="2000" b="1" dirty="0" smtClean="0"/>
              <a:t>«Налог-3» </a:t>
            </a:r>
            <a:endParaRPr lang="ru-RU" sz="2000" b="1" dirty="0"/>
          </a:p>
        </p:txBody>
      </p:sp>
      <p:sp>
        <p:nvSpPr>
          <p:cNvPr id="67" name="Скругленный прямоугольник 66"/>
          <p:cNvSpPr/>
          <p:nvPr/>
        </p:nvSpPr>
        <p:spPr bwMode="auto">
          <a:xfrm>
            <a:off x="500034" y="4217443"/>
            <a:ext cx="2428892" cy="783193"/>
          </a:xfrm>
          <a:prstGeom prst="roundRect">
            <a:avLst/>
          </a:prstGeom>
          <a:gradFill flip="none" rotWithShape="1">
            <a:gsLst>
              <a:gs pos="0">
                <a:srgbClr val="0070C0"/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Журналы транзакций</a:t>
            </a:r>
            <a:endParaRPr lang="ru-RU" sz="2000" b="1" dirty="0"/>
          </a:p>
        </p:txBody>
      </p:sp>
      <p:sp>
        <p:nvSpPr>
          <p:cNvPr id="79" name="Прямоугольник 78"/>
          <p:cNvSpPr/>
          <p:nvPr/>
        </p:nvSpPr>
        <p:spPr bwMode="auto">
          <a:xfrm>
            <a:off x="5572132" y="1428736"/>
            <a:ext cx="3214710" cy="3857652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857356" y="2976088"/>
            <a:ext cx="2071702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 smtClean="0"/>
              <a:t>1. </a:t>
            </a:r>
            <a:r>
              <a:rPr lang="ru-RU" sz="1400" dirty="0" smtClean="0"/>
              <a:t>Выгрузка сведений об изменениях </a:t>
            </a:r>
            <a:br>
              <a:rPr lang="ru-RU" sz="1400" dirty="0" smtClean="0"/>
            </a:br>
            <a:r>
              <a:rPr lang="ru-RU" sz="1400" dirty="0" smtClean="0"/>
              <a:t>в данных </a:t>
            </a:r>
            <a:endParaRPr lang="ru-RU" sz="1400" dirty="0"/>
          </a:p>
        </p:txBody>
      </p:sp>
      <p:sp>
        <p:nvSpPr>
          <p:cNvPr id="82" name="TextBox 81"/>
          <p:cNvSpPr txBox="1"/>
          <p:nvPr/>
        </p:nvSpPr>
        <p:spPr>
          <a:xfrm>
            <a:off x="7286644" y="2976088"/>
            <a:ext cx="1714512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ru-RU" sz="1400" b="1" dirty="0" smtClean="0"/>
              <a:t>3. </a:t>
            </a:r>
            <a:r>
              <a:rPr lang="ru-RU" sz="1400" dirty="0" smtClean="0"/>
              <a:t>Поиск  </a:t>
            </a:r>
            <a:br>
              <a:rPr lang="ru-RU" sz="1400" dirty="0" smtClean="0"/>
            </a:br>
            <a:r>
              <a:rPr lang="ru-RU" sz="1400" dirty="0" smtClean="0"/>
              <a:t>и корректировка данных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3184264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8429684" cy="577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-12700"/>
            <a:ext cx="9144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Формирование подборок сведений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6643710"/>
            <a:ext cx="3071802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Пользовательский интерфейс</a:t>
            </a:r>
          </a:p>
        </p:txBody>
      </p:sp>
      <p:sp>
        <p:nvSpPr>
          <p:cNvPr id="6" name="Скругленная прямоугольная выноска 5"/>
          <p:cNvSpPr/>
          <p:nvPr/>
        </p:nvSpPr>
        <p:spPr bwMode="auto">
          <a:xfrm>
            <a:off x="214282" y="4786322"/>
            <a:ext cx="1785950" cy="571504"/>
          </a:xfrm>
          <a:prstGeom prst="wedgeRoundRectCallout">
            <a:avLst>
              <a:gd name="adj1" fmla="val 38818"/>
              <a:gd name="adj2" fmla="val -151792"/>
              <a:gd name="adj3" fmla="val 16667"/>
            </a:avLst>
          </a:prstGeom>
          <a:solidFill>
            <a:srgbClr val="E7A885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Признаки отбора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сведений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 bwMode="auto">
          <a:xfrm>
            <a:off x="5214942" y="2714620"/>
            <a:ext cx="1500198" cy="785818"/>
          </a:xfrm>
          <a:prstGeom prst="wedgeRoundRectCallout">
            <a:avLst>
              <a:gd name="adj1" fmla="val 71157"/>
              <a:gd name="adj2" fmla="val 121996"/>
              <a:gd name="adj3" fmla="val 16667"/>
            </a:avLst>
          </a:prstGeom>
          <a:solidFill>
            <a:srgbClr val="E7A885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Фильтрация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/>
              <a:t>п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 </a:t>
            </a:r>
            <a:r>
              <a:rPr lang="ru-RU" sz="1400" b="1" dirty="0" smtClean="0"/>
              <a:t>реквизитам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/>
              <a:t>сведений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9" name="Скругленная прямоугольная выноска 8"/>
          <p:cNvSpPr/>
          <p:nvPr/>
        </p:nvSpPr>
        <p:spPr bwMode="auto">
          <a:xfrm>
            <a:off x="4786314" y="4500570"/>
            <a:ext cx="2143140" cy="357190"/>
          </a:xfrm>
          <a:prstGeom prst="wedgeRoundRectCallout">
            <a:avLst>
              <a:gd name="adj1" fmla="val -93123"/>
              <a:gd name="adj2" fmla="val -233673"/>
              <a:gd name="adj3" fmla="val 16667"/>
            </a:avLst>
          </a:prstGeom>
          <a:solidFill>
            <a:srgbClr val="E7A885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/>
              <a:t>Сведения подборки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-12700"/>
            <a:ext cx="9144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Автоматическая корректировка по правилам 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6643710"/>
            <a:ext cx="3071802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Пользовательский интерфейс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33776"/>
          <a:stretch>
            <a:fillRect/>
          </a:stretch>
        </p:blipFill>
        <p:spPr bwMode="auto">
          <a:xfrm>
            <a:off x="785786" y="928670"/>
            <a:ext cx="753040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5263" t="29504" r="2632" b="29445"/>
          <a:stretch>
            <a:fillRect/>
          </a:stretch>
        </p:blipFill>
        <p:spPr bwMode="auto">
          <a:xfrm>
            <a:off x="785786" y="4214818"/>
            <a:ext cx="7500990" cy="22860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1679" y="3143248"/>
            <a:ext cx="3332155" cy="16430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Скругленная прямоугольная выноска 9"/>
          <p:cNvSpPr/>
          <p:nvPr/>
        </p:nvSpPr>
        <p:spPr bwMode="auto">
          <a:xfrm>
            <a:off x="3643306" y="2285992"/>
            <a:ext cx="2428892" cy="500066"/>
          </a:xfrm>
          <a:prstGeom prst="wedgeRoundRectCallout">
            <a:avLst>
              <a:gd name="adj1" fmla="val -2389"/>
              <a:gd name="adj2" fmla="val 159048"/>
              <a:gd name="adj3" fmla="val 16667"/>
            </a:avLst>
          </a:prstGeom>
          <a:solidFill>
            <a:srgbClr val="E7A885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Выбор правила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для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корректировки сведений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 bwMode="auto">
          <a:xfrm>
            <a:off x="6072198" y="4714884"/>
            <a:ext cx="2428892" cy="500066"/>
          </a:xfrm>
          <a:prstGeom prst="wedgeRoundRectCallout">
            <a:avLst>
              <a:gd name="adj1" fmla="val -92284"/>
              <a:gd name="adj2" fmla="val 40352"/>
              <a:gd name="adj3" fmla="val 16667"/>
            </a:avLst>
          </a:prstGeom>
          <a:solidFill>
            <a:srgbClr val="E7A885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/>
              <a:t>Сводный протокол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корректировки сведений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-12700"/>
            <a:ext cx="9144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Проверка и корректировка данных</a:t>
            </a:r>
            <a:endParaRPr lang="ru-RU" sz="28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6643710"/>
            <a:ext cx="3071802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Пользовательский интерфейс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8358246" cy="568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ая прямоугольная выноска 7"/>
          <p:cNvSpPr/>
          <p:nvPr/>
        </p:nvSpPr>
        <p:spPr bwMode="auto">
          <a:xfrm>
            <a:off x="5715008" y="2214554"/>
            <a:ext cx="2214578" cy="357190"/>
          </a:xfrm>
          <a:prstGeom prst="wedgeRoundRectCallout">
            <a:avLst>
              <a:gd name="adj1" fmla="val -69980"/>
              <a:gd name="adj2" fmla="val 166079"/>
              <a:gd name="adj3" fmla="val 16667"/>
            </a:avLst>
          </a:prstGeom>
          <a:solidFill>
            <a:srgbClr val="E7A885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Подсветка изменений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214950"/>
            <a:ext cx="2962275" cy="1114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5000636"/>
            <a:ext cx="2762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ая прямоугольная выноска 10"/>
          <p:cNvSpPr/>
          <p:nvPr/>
        </p:nvSpPr>
        <p:spPr bwMode="auto">
          <a:xfrm>
            <a:off x="5715008" y="2214554"/>
            <a:ext cx="2214578" cy="357190"/>
          </a:xfrm>
          <a:prstGeom prst="wedgeRoundRectCallout">
            <a:avLst>
              <a:gd name="adj1" fmla="val -231964"/>
              <a:gd name="adj2" fmla="val 166079"/>
              <a:gd name="adj3" fmla="val 16667"/>
            </a:avLst>
          </a:prstGeom>
          <a:solidFill>
            <a:srgbClr val="E7A885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Подсветка изменений </a:t>
            </a:r>
          </a:p>
        </p:txBody>
      </p:sp>
      <p:sp>
        <p:nvSpPr>
          <p:cNvPr id="14" name="Скругленная прямоугольная выноска 13"/>
          <p:cNvSpPr/>
          <p:nvPr/>
        </p:nvSpPr>
        <p:spPr bwMode="auto">
          <a:xfrm>
            <a:off x="6215074" y="3857628"/>
            <a:ext cx="2428892" cy="500066"/>
          </a:xfrm>
          <a:prstGeom prst="wedgeRoundRectCallout">
            <a:avLst>
              <a:gd name="adj1" fmla="val -49053"/>
              <a:gd name="adj2" fmla="val 274998"/>
              <a:gd name="adj3" fmla="val 16667"/>
            </a:avLst>
          </a:prstGeom>
          <a:solidFill>
            <a:srgbClr val="E7A885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Интерактивная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корректировка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сведений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 bwMode="auto">
          <a:xfrm>
            <a:off x="6215074" y="3857628"/>
            <a:ext cx="2428892" cy="500066"/>
          </a:xfrm>
          <a:prstGeom prst="wedgeRoundRectCallout">
            <a:avLst>
              <a:gd name="adj1" fmla="val -113429"/>
              <a:gd name="adj2" fmla="val 174427"/>
              <a:gd name="adj3" fmla="val 16667"/>
            </a:avLst>
          </a:prstGeom>
          <a:solidFill>
            <a:srgbClr val="E7A885">
              <a:alpha val="7490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Интерактивная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корректировка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сведений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Шаблон">
  <a:themeElements>
    <a:clrScheme name="Шаблон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бло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50104</TotalTime>
  <Words>148</Words>
  <Application>Microsoft Office PowerPoint</Application>
  <PresentationFormat>Экран (4:3)</PresentationFormat>
  <Paragraphs>46</Paragraphs>
  <Slides>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3_Шаблон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 Краюшкин</dc:creator>
  <cp:lastModifiedBy>XXX</cp:lastModifiedBy>
  <cp:revision>4798</cp:revision>
  <cp:lastPrinted>2015-03-02T17:23:05Z</cp:lastPrinted>
  <dcterms:created xsi:type="dcterms:W3CDTF">2004-08-30T16:01:02Z</dcterms:created>
  <dcterms:modified xsi:type="dcterms:W3CDTF">2018-05-23T17:06:56Z</dcterms:modified>
</cp:coreProperties>
</file>